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56" r:id="rId2"/>
    <p:sldId id="258" r:id="rId3"/>
    <p:sldId id="260" r:id="rId4"/>
    <p:sldId id="257" r:id="rId5"/>
    <p:sldId id="259" r:id="rId6"/>
    <p:sldId id="261" r:id="rId7"/>
    <p:sldId id="262" r:id="rId8"/>
    <p:sldId id="263" r:id="rId9"/>
    <p:sldId id="264" r:id="rId10"/>
    <p:sldId id="265" r:id="rId11"/>
    <p:sldId id="266" r:id="rId12"/>
    <p:sldId id="267" r:id="rId13"/>
    <p:sldId id="268" r:id="rId14"/>
    <p:sldId id="269" r:id="rId15"/>
    <p:sldId id="270" r:id="rId16"/>
    <p:sldId id="272" r:id="rId17"/>
    <p:sldId id="273" r:id="rId18"/>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6688" y="0"/>
            <a:ext cx="3041650" cy="465138"/>
          </a:xfrm>
          <a:prstGeom prst="rect">
            <a:avLst/>
          </a:prstGeom>
        </p:spPr>
        <p:txBody>
          <a:bodyPr vert="horz" lIns="91440" tIns="45720" rIns="91440" bIns="45720" rtlCol="0"/>
          <a:lstStyle>
            <a:lvl1pPr algn="r">
              <a:defRPr sz="1200"/>
            </a:lvl1pPr>
          </a:lstStyle>
          <a:p>
            <a:fld id="{BF696A73-7A36-4100-93B9-BDF56DD5B504}" type="datetimeFigureOut">
              <a:rPr lang="en-US" smtClean="0"/>
              <a:t>6/11/2015</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9600"/>
            <a:ext cx="5616575" cy="41878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200"/>
            <a:ext cx="304165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6688" y="8839200"/>
            <a:ext cx="3041650" cy="465138"/>
          </a:xfrm>
          <a:prstGeom prst="rect">
            <a:avLst/>
          </a:prstGeom>
        </p:spPr>
        <p:txBody>
          <a:bodyPr vert="horz" lIns="91440" tIns="45720" rIns="91440" bIns="45720" rtlCol="0" anchor="b"/>
          <a:lstStyle>
            <a:lvl1pPr algn="r">
              <a:defRPr sz="1200"/>
            </a:lvl1pPr>
          </a:lstStyle>
          <a:p>
            <a:fld id="{3A06BBFC-4E93-4D4A-933E-0BDC2E83A465}" type="slidenum">
              <a:rPr lang="en-US" smtClean="0"/>
              <a:t>‹#›</a:t>
            </a:fld>
            <a:endParaRPr lang="en-US"/>
          </a:p>
        </p:txBody>
      </p:sp>
    </p:spTree>
    <p:extLst>
      <p:ext uri="{BB962C8B-B14F-4D97-AF65-F5344CB8AC3E}">
        <p14:creationId xmlns:p14="http://schemas.microsoft.com/office/powerpoint/2010/main" val="2206435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692E00B-5106-478E-BCC3-3AA6A3B69571}" type="datetime1">
              <a:rPr lang="en-US" smtClean="0"/>
              <a:t>6/11/2015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A5D04-831F-4DDC-84EE-7B51C9AEC2C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08FA84-F121-4791-9CE2-697C600E5CEA}" type="datetime1">
              <a:rPr lang="en-US" smtClean="0"/>
              <a:t>6/11/2015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A5D04-831F-4DDC-84EE-7B51C9AEC2C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2F6E4E-CA3D-4CDF-8228-76CC9166849D}" type="datetime1">
              <a:rPr lang="en-US" smtClean="0"/>
              <a:t>6/11/2015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A5D04-831F-4DDC-84EE-7B51C9AEC2C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B9AE85-8B50-484B-8397-0BA30D4C5BBF}" type="datetime1">
              <a:rPr lang="en-US" smtClean="0"/>
              <a:t>6/11/2015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A5D04-831F-4DDC-84EE-7B51C9AEC2C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9749BC-77A1-42A7-AB2A-E672198EED99}" type="datetime1">
              <a:rPr lang="en-US" smtClean="0"/>
              <a:t>6/11/2015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A5D04-831F-4DDC-84EE-7B51C9AEC2C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F609CBF-26FC-4CDB-B90B-196A14A8CEC7}" type="datetime1">
              <a:rPr lang="en-US" smtClean="0"/>
              <a:t>6/11/2015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A5D04-831F-4DDC-84EE-7B51C9AEC2C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F18677-4ABC-429E-A0D7-7D6CFA54A4A9}" type="datetime1">
              <a:rPr lang="en-US" smtClean="0"/>
              <a:t>6/11/2015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AA5D04-831F-4DDC-84EE-7B51C9AEC2C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CAF49F-854A-4F98-B90E-4403E10D91C4}" type="datetime1">
              <a:rPr lang="en-US" smtClean="0"/>
              <a:t>6/11/2015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AA5D04-831F-4DDC-84EE-7B51C9AEC2C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DF8AF-7017-4979-8DEF-1C5606EA446F}" type="datetime1">
              <a:rPr lang="en-US" smtClean="0"/>
              <a:t>6/11/2015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AA5D04-831F-4DDC-84EE-7B51C9AEC2C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B84FFA-373B-4B4A-BED7-409237CEBC7D}" type="datetime1">
              <a:rPr lang="en-US" smtClean="0"/>
              <a:t>6/11/2015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A5D04-831F-4DDC-84EE-7B51C9AEC2C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534A413-FC2A-4EAE-88CD-1A9048C8508D}" type="datetime1">
              <a:rPr lang="en-US" smtClean="0"/>
              <a:t>6/11/2015</a:t>
            </a:fld>
            <a:endParaRPr lang="en-US"/>
          </a:p>
        </p:txBody>
      </p:sp>
      <p:sp>
        <p:nvSpPr>
          <p:cNvPr id="9" name="Slide Number Placeholder 8"/>
          <p:cNvSpPr>
            <a:spLocks noGrp="1"/>
          </p:cNvSpPr>
          <p:nvPr>
            <p:ph type="sldNum" sz="quarter" idx="11"/>
          </p:nvPr>
        </p:nvSpPr>
        <p:spPr/>
        <p:txBody>
          <a:bodyPr/>
          <a:lstStyle/>
          <a:p>
            <a:fld id="{3CAA5D04-831F-4DDC-84EE-7B51C9AEC2C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CAA5D04-831F-4DDC-84EE-7B51C9AEC2C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C046522-B57C-46A8-86CB-A7A2E753F798}" type="datetime1">
              <a:rPr lang="en-US" smtClean="0"/>
              <a:t>6/11/2015</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NCJIS Modernization Program </a:t>
            </a:r>
            <a:endParaRPr lang="en-US" dirty="0"/>
          </a:p>
        </p:txBody>
      </p:sp>
      <p:sp>
        <p:nvSpPr>
          <p:cNvPr id="3" name="Subtitle 2"/>
          <p:cNvSpPr>
            <a:spLocks noGrp="1"/>
          </p:cNvSpPr>
          <p:nvPr>
            <p:ph type="subTitle" idx="1"/>
          </p:nvPr>
        </p:nvSpPr>
        <p:spPr/>
        <p:txBody>
          <a:bodyPr/>
          <a:lstStyle/>
          <a:p>
            <a:r>
              <a:rPr lang="en-US" dirty="0" smtClean="0"/>
              <a:t>Linda Kennedy, </a:t>
            </a:r>
            <a:r>
              <a:rPr lang="en-US" sz="1600" dirty="0" smtClean="0"/>
              <a:t>PMP</a:t>
            </a:r>
          </a:p>
          <a:p>
            <a:r>
              <a:rPr lang="en-US" dirty="0" smtClean="0"/>
              <a:t>NCJIS Modernization Program Manager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744" y="914400"/>
            <a:ext cx="2763456" cy="1143000"/>
          </a:xfrm>
          <a:prstGeom prst="rect">
            <a:avLst/>
          </a:prstGeom>
        </p:spPr>
      </p:pic>
    </p:spTree>
    <p:extLst>
      <p:ext uri="{BB962C8B-B14F-4D97-AF65-F5344CB8AC3E}">
        <p14:creationId xmlns:p14="http://schemas.microsoft.com/office/powerpoint/2010/main" val="3905799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Long-Term Plan</a:t>
            </a:r>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94772" y="1219199"/>
            <a:ext cx="5287028" cy="530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3CAA5D04-831F-4DDC-84EE-7B51C9AEC2CB}" type="slidenum">
              <a:rPr lang="en-US" smtClean="0"/>
              <a:t>10</a:t>
            </a:fld>
            <a:endParaRPr lang="en-US"/>
          </a:p>
        </p:txBody>
      </p:sp>
    </p:spTree>
    <p:extLst>
      <p:ext uri="{BB962C8B-B14F-4D97-AF65-F5344CB8AC3E}">
        <p14:creationId xmlns:p14="http://schemas.microsoft.com/office/powerpoint/2010/main" val="1180606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020762"/>
          </a:xfrm>
        </p:spPr>
        <p:txBody>
          <a:bodyPr/>
          <a:lstStyle/>
          <a:p>
            <a:r>
              <a:rPr lang="en-US" sz="4400" dirty="0" smtClean="0"/>
              <a:t>Current Biennium—2013-2015</a:t>
            </a:r>
            <a:endParaRPr lang="en-US" sz="4400" dirty="0"/>
          </a:p>
        </p:txBody>
      </p:sp>
      <p:sp>
        <p:nvSpPr>
          <p:cNvPr id="5" name="Content Placeholder 4"/>
          <p:cNvSpPr>
            <a:spLocks noGrp="1"/>
          </p:cNvSpPr>
          <p:nvPr>
            <p:ph idx="1"/>
          </p:nvPr>
        </p:nvSpPr>
        <p:spPr/>
        <p:txBody>
          <a:bodyPr/>
          <a:lstStyle/>
          <a:p>
            <a:endParaRPr lang="en-US" smtClean="0"/>
          </a:p>
          <a:p>
            <a:endParaRPr lang="en-US" smtClean="0"/>
          </a:p>
          <a:p>
            <a:endParaRPr lang="en-US" smtClean="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47800"/>
            <a:ext cx="2505075" cy="515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590800" y="1371600"/>
            <a:ext cx="5410200" cy="461664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Initiative 1—Program Initiative &amp; Management</a:t>
            </a:r>
          </a:p>
          <a:p>
            <a:pPr marL="742950" lvl="1" indent="-285750">
              <a:buFont typeface="Wingdings" panose="05000000000000000000" pitchFamily="2" charset="2"/>
              <a:buChar char="ü"/>
            </a:pPr>
            <a:r>
              <a:rPr lang="en-US" dirty="0" smtClean="0"/>
              <a:t>Establishing </a:t>
            </a:r>
            <a:r>
              <a:rPr lang="en-US" dirty="0"/>
              <a:t>a governance </a:t>
            </a:r>
            <a:r>
              <a:rPr lang="en-US" dirty="0" smtClean="0"/>
              <a:t>framework</a:t>
            </a:r>
          </a:p>
          <a:p>
            <a:pPr marL="742950" lvl="1" indent="-285750">
              <a:buFont typeface="Wingdings" panose="05000000000000000000" pitchFamily="2" charset="2"/>
              <a:buChar char="ü"/>
            </a:pPr>
            <a:r>
              <a:rPr lang="en-US" dirty="0" smtClean="0"/>
              <a:t>Implementing stakeholder communication plan</a:t>
            </a:r>
          </a:p>
          <a:p>
            <a:pPr marL="285750" indent="-285750">
              <a:buFont typeface="Arial" panose="020B0604020202020204" pitchFamily="34" charset="0"/>
              <a:buChar char="•"/>
            </a:pPr>
            <a:r>
              <a:rPr lang="en-US" sz="2000" dirty="0" smtClean="0"/>
              <a:t>Initiative 2—Migration Preparation</a:t>
            </a:r>
          </a:p>
          <a:p>
            <a:pPr marL="742950" lvl="1" indent="-285750">
              <a:buFont typeface="Wingdings" panose="05000000000000000000" pitchFamily="2" charset="2"/>
              <a:buChar char="ü"/>
            </a:pPr>
            <a:r>
              <a:rPr lang="en-US" dirty="0" smtClean="0"/>
              <a:t>Establish Architecture and Platform</a:t>
            </a:r>
          </a:p>
          <a:p>
            <a:pPr marL="1200150" lvl="2" indent="-285750">
              <a:buFont typeface="Wingdings" panose="05000000000000000000" pitchFamily="2" charset="2"/>
              <a:buChar char="§"/>
            </a:pPr>
            <a:r>
              <a:rPr lang="en-US" dirty="0" smtClean="0"/>
              <a:t>SAG implementation</a:t>
            </a:r>
          </a:p>
          <a:p>
            <a:pPr marL="1200150" lvl="2" indent="-285750">
              <a:buFont typeface="Wingdings" panose="05000000000000000000" pitchFamily="2" charset="2"/>
              <a:buChar char="§"/>
            </a:pPr>
            <a:r>
              <a:rPr lang="en-US" dirty="0" smtClean="0"/>
              <a:t>EITS training</a:t>
            </a:r>
          </a:p>
          <a:p>
            <a:pPr marL="1200150" lvl="2" indent="-285750">
              <a:buFont typeface="Wingdings" panose="05000000000000000000" pitchFamily="2" charset="2"/>
              <a:buChar char="§"/>
            </a:pPr>
            <a:r>
              <a:rPr lang="en-US" dirty="0" smtClean="0"/>
              <a:t>Pilot</a:t>
            </a:r>
          </a:p>
          <a:p>
            <a:pPr marL="742950" lvl="1" indent="-285750">
              <a:buFont typeface="Wingdings" panose="05000000000000000000" pitchFamily="2" charset="2"/>
              <a:buChar char="ü"/>
            </a:pPr>
            <a:r>
              <a:rPr lang="en-US" dirty="0" smtClean="0"/>
              <a:t>Re-engineer software applications written in MAPPER</a:t>
            </a:r>
          </a:p>
          <a:p>
            <a:pPr marL="742950" lvl="1" indent="-285750">
              <a:buFont typeface="Wingdings" panose="05000000000000000000" pitchFamily="2" charset="2"/>
              <a:buChar char="ü"/>
            </a:pPr>
            <a:r>
              <a:rPr lang="en-US" dirty="0" smtClean="0"/>
              <a:t>Migrate AIM to Spillman</a:t>
            </a:r>
          </a:p>
          <a:p>
            <a:pPr marL="285750" indent="-285750">
              <a:buFont typeface="Arial" panose="020B0604020202020204" pitchFamily="34" charset="0"/>
              <a:buChar char="•"/>
            </a:pPr>
            <a:r>
              <a:rPr lang="en-US" sz="2000" dirty="0" smtClean="0"/>
              <a:t>Initiative 3—Core Environment Replacement</a:t>
            </a:r>
          </a:p>
          <a:p>
            <a:pPr marL="742950" lvl="1" indent="-285750">
              <a:buFont typeface="Wingdings" panose="05000000000000000000" pitchFamily="2" charset="2"/>
              <a:buChar char="ü"/>
            </a:pPr>
            <a:r>
              <a:rPr lang="en-US" dirty="0" smtClean="0"/>
              <a:t>Upgrade Law Enforcement Message Switch</a:t>
            </a:r>
          </a:p>
          <a:p>
            <a:pPr marL="1200150" lvl="2" indent="-285750">
              <a:buFont typeface="Wingdings" panose="05000000000000000000" pitchFamily="2" charset="2"/>
              <a:buChar char="§"/>
            </a:pPr>
            <a:r>
              <a:rPr lang="en-US" dirty="0" smtClean="0"/>
              <a:t>Architecture Upgrade</a:t>
            </a:r>
          </a:p>
          <a:p>
            <a:pPr marL="1200150" lvl="2" indent="-285750">
              <a:buFont typeface="Wingdings" panose="05000000000000000000" pitchFamily="2" charset="2"/>
              <a:buChar char="§"/>
            </a:pPr>
            <a:r>
              <a:rPr lang="en-US" dirty="0" smtClean="0"/>
              <a:t>Software Update</a:t>
            </a:r>
          </a:p>
          <a:p>
            <a:pPr marL="1200150" lvl="2" indent="-285750">
              <a:buFont typeface="Wingdings" panose="05000000000000000000" pitchFamily="2" charset="2"/>
              <a:buChar char="§"/>
            </a:pPr>
            <a:r>
              <a:rPr lang="en-US" dirty="0" smtClean="0"/>
              <a:t>User Acceptance </a:t>
            </a:r>
            <a:r>
              <a:rPr lang="en-US" dirty="0"/>
              <a:t>	</a:t>
            </a:r>
          </a:p>
        </p:txBody>
      </p:sp>
      <p:sp>
        <p:nvSpPr>
          <p:cNvPr id="7" name="Slide Number Placeholder 6"/>
          <p:cNvSpPr>
            <a:spLocks noGrp="1"/>
          </p:cNvSpPr>
          <p:nvPr>
            <p:ph type="sldNum" sz="quarter" idx="12"/>
          </p:nvPr>
        </p:nvSpPr>
        <p:spPr/>
        <p:txBody>
          <a:bodyPr/>
          <a:lstStyle/>
          <a:p>
            <a:fld id="{3CAA5D04-831F-4DDC-84EE-7B51C9AEC2CB}" type="slidenum">
              <a:rPr lang="en-US" smtClean="0"/>
              <a:t>11</a:t>
            </a:fld>
            <a:endParaRPr lang="en-US"/>
          </a:p>
        </p:txBody>
      </p:sp>
    </p:spTree>
    <p:extLst>
      <p:ext uri="{BB962C8B-B14F-4D97-AF65-F5344CB8AC3E}">
        <p14:creationId xmlns:p14="http://schemas.microsoft.com/office/powerpoint/2010/main" val="4118935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Biennium—2015-2017</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524000"/>
            <a:ext cx="1524000" cy="4238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438400" y="1600200"/>
            <a:ext cx="4495800" cy="3016210"/>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Initiative 1—Program Management</a:t>
            </a:r>
          </a:p>
          <a:p>
            <a:pPr marL="285750" indent="-285750">
              <a:buFont typeface="Arial" panose="020B0604020202020204" pitchFamily="34" charset="0"/>
              <a:buChar char="•"/>
            </a:pPr>
            <a:r>
              <a:rPr lang="en-US" sz="2000" dirty="0" smtClean="0"/>
              <a:t>Initiative 3—Core Environment Replacement</a:t>
            </a:r>
          </a:p>
          <a:p>
            <a:pPr marL="742950" lvl="1" indent="-285750">
              <a:buFont typeface="Wingdings" panose="05000000000000000000" pitchFamily="2" charset="2"/>
              <a:buChar char="ü"/>
            </a:pPr>
            <a:r>
              <a:rPr lang="en-US" dirty="0" smtClean="0"/>
              <a:t>Computerized Criminal History (CCH) Update</a:t>
            </a:r>
          </a:p>
          <a:p>
            <a:pPr marL="742950" lvl="1" indent="-285750">
              <a:buFont typeface="Wingdings" panose="05000000000000000000" pitchFamily="2" charset="2"/>
              <a:buChar char="ü"/>
            </a:pPr>
            <a:r>
              <a:rPr lang="en-US" dirty="0" smtClean="0"/>
              <a:t>Define &amp; Build Hot Files</a:t>
            </a:r>
          </a:p>
          <a:p>
            <a:pPr marL="285750" indent="-285750">
              <a:buFont typeface="Arial" panose="020B0604020202020204" pitchFamily="34" charset="0"/>
              <a:buChar char="•"/>
            </a:pPr>
            <a:r>
              <a:rPr lang="en-US" sz="2000" dirty="0" smtClean="0"/>
              <a:t>Initiative 4—Nevada Parole and Probation CMS Replacement</a:t>
            </a:r>
          </a:p>
          <a:p>
            <a:pPr marL="742950" lvl="1" indent="-285750">
              <a:buFont typeface="Wingdings" panose="05000000000000000000" pitchFamily="2" charset="2"/>
              <a:buChar char="ü"/>
            </a:pPr>
            <a:r>
              <a:rPr lang="en-US" dirty="0" smtClean="0"/>
              <a:t>Re-engineer Parole and Probation’s Offender Tracking Information System</a:t>
            </a:r>
            <a:endParaRPr lang="en-US" dirty="0"/>
          </a:p>
        </p:txBody>
      </p:sp>
      <p:sp>
        <p:nvSpPr>
          <p:cNvPr id="5" name="Slide Number Placeholder 4"/>
          <p:cNvSpPr>
            <a:spLocks noGrp="1"/>
          </p:cNvSpPr>
          <p:nvPr>
            <p:ph type="sldNum" sz="quarter" idx="12"/>
          </p:nvPr>
        </p:nvSpPr>
        <p:spPr/>
        <p:txBody>
          <a:bodyPr/>
          <a:lstStyle/>
          <a:p>
            <a:fld id="{3CAA5D04-831F-4DDC-84EE-7B51C9AEC2CB}" type="slidenum">
              <a:rPr lang="en-US" smtClean="0"/>
              <a:t>12</a:t>
            </a:fld>
            <a:endParaRPr lang="en-US"/>
          </a:p>
        </p:txBody>
      </p:sp>
    </p:spTree>
    <p:extLst>
      <p:ext uri="{BB962C8B-B14F-4D97-AF65-F5344CB8AC3E}">
        <p14:creationId xmlns:p14="http://schemas.microsoft.com/office/powerpoint/2010/main" val="4087868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Biennium—2017-2019</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447800"/>
            <a:ext cx="1881450" cy="4010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667000" y="1524000"/>
            <a:ext cx="4953000" cy="1261884"/>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Initiative 1—Program Management</a:t>
            </a:r>
          </a:p>
          <a:p>
            <a:pPr marL="285750" indent="-285750">
              <a:buFont typeface="Arial" panose="020B0604020202020204" pitchFamily="34" charset="0"/>
              <a:buChar char="•"/>
            </a:pPr>
            <a:r>
              <a:rPr lang="en-US" sz="2000" dirty="0" smtClean="0"/>
              <a:t>Initiative 5—Data Migration</a:t>
            </a:r>
          </a:p>
          <a:p>
            <a:pPr marL="742950" lvl="1" indent="-285750">
              <a:buFont typeface="Wingdings" panose="05000000000000000000" pitchFamily="2" charset="2"/>
              <a:buChar char="ü"/>
            </a:pPr>
            <a:r>
              <a:rPr lang="en-US" dirty="0" smtClean="0"/>
              <a:t>Data Warehouse Master Person</a:t>
            </a:r>
          </a:p>
          <a:p>
            <a:pPr marL="742950" lvl="1" indent="-285750">
              <a:buFont typeface="Wingdings" panose="05000000000000000000" pitchFamily="2" charset="2"/>
              <a:buChar char="ü"/>
            </a:pPr>
            <a:r>
              <a:rPr lang="en-US" dirty="0" smtClean="0"/>
              <a:t>Application Re-engineering</a:t>
            </a:r>
            <a:endParaRPr lang="en-US"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2788193"/>
            <a:ext cx="3005137" cy="3306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Slide Number Placeholder 4"/>
          <p:cNvSpPr>
            <a:spLocks noGrp="1"/>
          </p:cNvSpPr>
          <p:nvPr>
            <p:ph type="sldNum" sz="quarter" idx="12"/>
          </p:nvPr>
        </p:nvSpPr>
        <p:spPr/>
        <p:txBody>
          <a:bodyPr/>
          <a:lstStyle/>
          <a:p>
            <a:fld id="{3CAA5D04-831F-4DDC-84EE-7B51C9AEC2CB}" type="slidenum">
              <a:rPr lang="en-US" smtClean="0"/>
              <a:t>13</a:t>
            </a:fld>
            <a:endParaRPr lang="en-US"/>
          </a:p>
        </p:txBody>
      </p:sp>
    </p:spTree>
    <p:extLst>
      <p:ext uri="{BB962C8B-B14F-4D97-AF65-F5344CB8AC3E}">
        <p14:creationId xmlns:p14="http://schemas.microsoft.com/office/powerpoint/2010/main" val="953950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Biennium—2019-2021</a:t>
            </a: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524000"/>
            <a:ext cx="1752600" cy="38280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895600"/>
            <a:ext cx="2928937" cy="32226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590800" y="1524000"/>
            <a:ext cx="5181600" cy="1261884"/>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Initiative 1—Program Management</a:t>
            </a:r>
          </a:p>
          <a:p>
            <a:pPr marL="285750" indent="-285750">
              <a:buFont typeface="Arial" panose="020B0604020202020204" pitchFamily="34" charset="0"/>
              <a:buChar char="•"/>
            </a:pPr>
            <a:r>
              <a:rPr lang="en-US" sz="2000" dirty="0" smtClean="0"/>
              <a:t>Initiative 6—Access Enhancement</a:t>
            </a:r>
          </a:p>
          <a:p>
            <a:pPr marL="742950" lvl="1" indent="-285750">
              <a:buFont typeface="Wingdings" panose="05000000000000000000" pitchFamily="2" charset="2"/>
              <a:buChar char="ü"/>
            </a:pPr>
            <a:r>
              <a:rPr lang="en-US" dirty="0" smtClean="0"/>
              <a:t>Develop an Enhanced User Portal</a:t>
            </a:r>
          </a:p>
          <a:p>
            <a:pPr marL="742950" lvl="1" indent="-285750">
              <a:buFont typeface="Wingdings" panose="05000000000000000000" pitchFamily="2" charset="2"/>
              <a:buChar char="ü"/>
            </a:pPr>
            <a:r>
              <a:rPr lang="en-US" dirty="0" smtClean="0"/>
              <a:t>Application Re-engineering</a:t>
            </a:r>
            <a:endParaRPr lang="en-US" dirty="0"/>
          </a:p>
        </p:txBody>
      </p:sp>
      <p:sp>
        <p:nvSpPr>
          <p:cNvPr id="5" name="Slide Number Placeholder 4"/>
          <p:cNvSpPr>
            <a:spLocks noGrp="1"/>
          </p:cNvSpPr>
          <p:nvPr>
            <p:ph type="sldNum" sz="quarter" idx="12"/>
          </p:nvPr>
        </p:nvSpPr>
        <p:spPr/>
        <p:txBody>
          <a:bodyPr/>
          <a:lstStyle/>
          <a:p>
            <a:fld id="{3CAA5D04-831F-4DDC-84EE-7B51C9AEC2CB}" type="slidenum">
              <a:rPr lang="en-US" smtClean="0"/>
              <a:t>14</a:t>
            </a:fld>
            <a:endParaRPr lang="en-US"/>
          </a:p>
        </p:txBody>
      </p:sp>
    </p:spTree>
    <p:extLst>
      <p:ext uri="{BB962C8B-B14F-4D97-AF65-F5344CB8AC3E}">
        <p14:creationId xmlns:p14="http://schemas.microsoft.com/office/powerpoint/2010/main" val="1279829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457200" y="1295400"/>
            <a:ext cx="7620000" cy="5105400"/>
          </a:xfrm>
        </p:spPr>
        <p:txBody>
          <a:bodyPr>
            <a:normAutofit/>
          </a:bodyPr>
          <a:lstStyle/>
          <a:p>
            <a:pPr lvl="0"/>
            <a:r>
              <a:rPr lang="en-US" sz="2600" dirty="0"/>
              <a:t>Provide an environment capable of meeting changing state and federal standards and requirements</a:t>
            </a:r>
          </a:p>
          <a:p>
            <a:pPr lvl="0"/>
            <a:r>
              <a:rPr lang="en-US" sz="2600" dirty="0"/>
              <a:t>Provide a reliable environment for the justice community</a:t>
            </a:r>
          </a:p>
          <a:p>
            <a:pPr lvl="0"/>
            <a:r>
              <a:rPr lang="en-US" sz="2600" dirty="0"/>
              <a:t>Provide a system of independent linked systems</a:t>
            </a:r>
          </a:p>
          <a:p>
            <a:pPr lvl="0"/>
            <a:r>
              <a:rPr lang="en-US" sz="2600" dirty="0"/>
              <a:t>Provide the ability to extend the system’s useable lifespan</a:t>
            </a:r>
          </a:p>
          <a:p>
            <a:pPr lvl="0"/>
            <a:r>
              <a:rPr lang="en-US" sz="2600" dirty="0"/>
              <a:t>Provide browser agnostic solutions to extend the system’s useable </a:t>
            </a:r>
            <a:r>
              <a:rPr lang="en-US" sz="2600" dirty="0" smtClean="0"/>
              <a:t>lifespan</a:t>
            </a:r>
            <a:endParaRPr lang="en-US" sz="2600" dirty="0"/>
          </a:p>
        </p:txBody>
      </p:sp>
      <p:sp>
        <p:nvSpPr>
          <p:cNvPr id="4" name="Slide Number Placeholder 3"/>
          <p:cNvSpPr>
            <a:spLocks noGrp="1"/>
          </p:cNvSpPr>
          <p:nvPr>
            <p:ph type="sldNum" sz="quarter" idx="12"/>
          </p:nvPr>
        </p:nvSpPr>
        <p:spPr/>
        <p:txBody>
          <a:bodyPr/>
          <a:lstStyle/>
          <a:p>
            <a:fld id="{3CAA5D04-831F-4DDC-84EE-7B51C9AEC2CB}" type="slidenum">
              <a:rPr lang="en-US" smtClean="0"/>
              <a:t>15</a:t>
            </a:fld>
            <a:endParaRPr lang="en-US"/>
          </a:p>
        </p:txBody>
      </p:sp>
    </p:spTree>
    <p:extLst>
      <p:ext uri="{BB962C8B-B14F-4D97-AF65-F5344CB8AC3E}">
        <p14:creationId xmlns:p14="http://schemas.microsoft.com/office/powerpoint/2010/main" val="124896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457200" y="1295400"/>
            <a:ext cx="7620000" cy="5105400"/>
          </a:xfrm>
        </p:spPr>
        <p:txBody>
          <a:bodyPr>
            <a:normAutofit/>
          </a:bodyPr>
          <a:lstStyle/>
          <a:p>
            <a:pPr lvl="0"/>
            <a:r>
              <a:rPr lang="en-US" sz="2600" dirty="0" smtClean="0"/>
              <a:t>Minimize </a:t>
            </a:r>
            <a:r>
              <a:rPr lang="en-US" sz="2600" dirty="0"/>
              <a:t>replacement costs</a:t>
            </a:r>
          </a:p>
          <a:p>
            <a:pPr lvl="0"/>
            <a:r>
              <a:rPr lang="en-US" sz="2600" dirty="0"/>
              <a:t>Minimize maintenance costs</a:t>
            </a:r>
          </a:p>
          <a:p>
            <a:pPr lvl="0"/>
            <a:r>
              <a:rPr lang="en-US" sz="2600" dirty="0"/>
              <a:t>Minimize training costs</a:t>
            </a:r>
          </a:p>
          <a:p>
            <a:pPr lvl="0"/>
            <a:r>
              <a:rPr lang="en-US" sz="2600" dirty="0"/>
              <a:t>Provide required data to authorized personnel in a timely </a:t>
            </a:r>
            <a:r>
              <a:rPr lang="en-US" sz="2600" dirty="0" smtClean="0"/>
              <a:t>manner</a:t>
            </a:r>
          </a:p>
          <a:p>
            <a:r>
              <a:rPr lang="en-US" sz="2400" dirty="0"/>
              <a:t>Improved access to information</a:t>
            </a:r>
          </a:p>
          <a:p>
            <a:pPr lvl="0"/>
            <a:r>
              <a:rPr lang="en-US" sz="2400" dirty="0"/>
              <a:t>Reduce errors caused by data entry </a:t>
            </a:r>
            <a:r>
              <a:rPr lang="en-US" sz="2400" dirty="0" smtClean="0"/>
              <a:t>redundancies</a:t>
            </a:r>
          </a:p>
          <a:p>
            <a:r>
              <a:rPr lang="en-US" sz="2400" dirty="0"/>
              <a:t>Increase efficiency</a:t>
            </a:r>
          </a:p>
          <a:p>
            <a:pPr lvl="0"/>
            <a:endParaRPr lang="en-US" sz="2600" dirty="0"/>
          </a:p>
          <a:p>
            <a:endParaRPr lang="en-US" dirty="0"/>
          </a:p>
        </p:txBody>
      </p:sp>
      <p:sp>
        <p:nvSpPr>
          <p:cNvPr id="4" name="Slide Number Placeholder 3"/>
          <p:cNvSpPr>
            <a:spLocks noGrp="1"/>
          </p:cNvSpPr>
          <p:nvPr>
            <p:ph type="sldNum" sz="quarter" idx="12"/>
          </p:nvPr>
        </p:nvSpPr>
        <p:spPr/>
        <p:txBody>
          <a:bodyPr/>
          <a:lstStyle/>
          <a:p>
            <a:fld id="{3CAA5D04-831F-4DDC-84EE-7B51C9AEC2CB}" type="slidenum">
              <a:rPr lang="en-US" smtClean="0"/>
              <a:t>16</a:t>
            </a:fld>
            <a:endParaRPr lang="en-US"/>
          </a:p>
        </p:txBody>
      </p:sp>
    </p:spTree>
    <p:extLst>
      <p:ext uri="{BB962C8B-B14F-4D97-AF65-F5344CB8AC3E}">
        <p14:creationId xmlns:p14="http://schemas.microsoft.com/office/powerpoint/2010/main" val="328255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47700"/>
            <a:ext cx="7620000" cy="571500"/>
          </a:xfrm>
        </p:spPr>
        <p:txBody>
          <a:bodyPr/>
          <a:lstStyle/>
          <a:p>
            <a:r>
              <a:rPr lang="en-US" dirty="0" smtClean="0"/>
              <a:t>Questions</a:t>
            </a:r>
            <a:endParaRPr lang="en-US" dirty="0"/>
          </a:p>
        </p:txBody>
      </p:sp>
      <p:sp>
        <p:nvSpPr>
          <p:cNvPr id="4" name="Slide Number Placeholder 3"/>
          <p:cNvSpPr>
            <a:spLocks noGrp="1"/>
          </p:cNvSpPr>
          <p:nvPr>
            <p:ph type="sldNum" sz="quarter" idx="12"/>
          </p:nvPr>
        </p:nvSpPr>
        <p:spPr/>
        <p:txBody>
          <a:bodyPr/>
          <a:lstStyle/>
          <a:p>
            <a:fld id="{3CAA5D04-831F-4DDC-84EE-7B51C9AEC2CB}" type="slidenum">
              <a:rPr lang="en-US" smtClean="0"/>
              <a:t>17</a:t>
            </a:fld>
            <a:endParaRPr lang="en-US"/>
          </a:p>
        </p:txBody>
      </p:sp>
      <p:pic>
        <p:nvPicPr>
          <p:cNvPr id="5122" name="Picture 2" descr="C:\Users\lkennedy\AppData\Local\Microsoft\Windows\Temporary Internet Files\Content.IE5\ZASEDJDH\question_mark[1].png"/>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600200" y="1447800"/>
            <a:ext cx="428625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540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Services Division</a:t>
            </a:r>
            <a:endParaRPr lang="en-US" dirty="0"/>
          </a:p>
        </p:txBody>
      </p:sp>
      <p:sp>
        <p:nvSpPr>
          <p:cNvPr id="3" name="Content Placeholder 2"/>
          <p:cNvSpPr>
            <a:spLocks noGrp="1"/>
          </p:cNvSpPr>
          <p:nvPr>
            <p:ph idx="1"/>
          </p:nvPr>
        </p:nvSpPr>
        <p:spPr/>
        <p:txBody>
          <a:bodyPr/>
          <a:lstStyle/>
          <a:p>
            <a:r>
              <a:rPr lang="en-US" sz="3200" dirty="0"/>
              <a:t>Responsible for:</a:t>
            </a:r>
          </a:p>
          <a:p>
            <a:pPr lvl="1"/>
            <a:r>
              <a:rPr lang="en-US" sz="2800" dirty="0"/>
              <a:t>maintaining records of criminal history for the State of Nevada. </a:t>
            </a:r>
          </a:p>
          <a:p>
            <a:r>
              <a:rPr lang="en-US" sz="3200" dirty="0" smtClean="0"/>
              <a:t>Vision</a:t>
            </a:r>
          </a:p>
          <a:p>
            <a:pPr lvl="1"/>
            <a:r>
              <a:rPr lang="en-US" sz="2800" dirty="0"/>
              <a:t>is “to be the trusted leader in criminal justice information sharing for the State Of Nevada</a:t>
            </a:r>
            <a:r>
              <a:rPr lang="en-US" sz="2800" dirty="0" smtClean="0"/>
              <a:t>”.</a:t>
            </a:r>
          </a:p>
          <a:p>
            <a:pPr marL="114300" indent="0">
              <a:buNone/>
            </a:pPr>
            <a:endParaRPr lang="en-US" dirty="0" smtClean="0"/>
          </a:p>
        </p:txBody>
      </p:sp>
      <p:sp>
        <p:nvSpPr>
          <p:cNvPr id="4" name="Slide Number Placeholder 3"/>
          <p:cNvSpPr>
            <a:spLocks noGrp="1"/>
          </p:cNvSpPr>
          <p:nvPr>
            <p:ph type="sldNum" sz="quarter" idx="12"/>
          </p:nvPr>
        </p:nvSpPr>
        <p:spPr/>
        <p:txBody>
          <a:bodyPr/>
          <a:lstStyle/>
          <a:p>
            <a:fld id="{3CAA5D04-831F-4DDC-84EE-7B51C9AEC2CB}" type="slidenum">
              <a:rPr lang="en-US" smtClean="0"/>
              <a:t>2</a:t>
            </a:fld>
            <a:endParaRPr lang="en-US"/>
          </a:p>
        </p:txBody>
      </p:sp>
    </p:spTree>
    <p:extLst>
      <p:ext uri="{BB962C8B-B14F-4D97-AF65-F5344CB8AC3E}">
        <p14:creationId xmlns:p14="http://schemas.microsoft.com/office/powerpoint/2010/main" val="504893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Services Division</a:t>
            </a:r>
            <a:endParaRPr lang="en-US" dirty="0"/>
          </a:p>
        </p:txBody>
      </p:sp>
      <p:sp>
        <p:nvSpPr>
          <p:cNvPr id="3" name="Content Placeholder 2"/>
          <p:cNvSpPr>
            <a:spLocks noGrp="1"/>
          </p:cNvSpPr>
          <p:nvPr>
            <p:ph idx="1"/>
          </p:nvPr>
        </p:nvSpPr>
        <p:spPr/>
        <p:txBody>
          <a:bodyPr/>
          <a:lstStyle/>
          <a:p>
            <a:r>
              <a:rPr lang="en-US" sz="3200" dirty="0" smtClean="0"/>
              <a:t>Mission</a:t>
            </a:r>
          </a:p>
          <a:p>
            <a:pPr lvl="1"/>
            <a:r>
              <a:rPr lang="en-US" sz="2800" dirty="0"/>
              <a:t>i</a:t>
            </a:r>
            <a:r>
              <a:rPr lang="en-US" sz="2800" dirty="0" smtClean="0"/>
              <a:t>s  </a:t>
            </a:r>
            <a:r>
              <a:rPr lang="en-US" sz="2800" dirty="0"/>
              <a:t>”to support Nevada’s criminal justice community and its citizens by providing complete, timely, and accurate information in a manner that balances the need for public safety and individuals’ rights to privacy and ensures a positive customer service experience”. </a:t>
            </a:r>
            <a:endParaRPr lang="en-US" sz="2800" dirty="0" smtClean="0"/>
          </a:p>
          <a:p>
            <a:endParaRPr lang="en-US" dirty="0" smtClean="0"/>
          </a:p>
        </p:txBody>
      </p:sp>
      <p:sp>
        <p:nvSpPr>
          <p:cNvPr id="4" name="Slide Number Placeholder 3"/>
          <p:cNvSpPr>
            <a:spLocks noGrp="1"/>
          </p:cNvSpPr>
          <p:nvPr>
            <p:ph type="sldNum" sz="quarter" idx="12"/>
          </p:nvPr>
        </p:nvSpPr>
        <p:spPr/>
        <p:txBody>
          <a:bodyPr/>
          <a:lstStyle/>
          <a:p>
            <a:fld id="{3CAA5D04-831F-4DDC-84EE-7B51C9AEC2CB}" type="slidenum">
              <a:rPr lang="en-US" smtClean="0"/>
              <a:t>3</a:t>
            </a:fld>
            <a:endParaRPr lang="en-US"/>
          </a:p>
        </p:txBody>
      </p:sp>
    </p:spTree>
    <p:extLst>
      <p:ext uri="{BB962C8B-B14F-4D97-AF65-F5344CB8AC3E}">
        <p14:creationId xmlns:p14="http://schemas.microsoft.com/office/powerpoint/2010/main" val="2246833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NCJIS?</a:t>
            </a:r>
            <a:endParaRPr lang="en-US" dirty="0"/>
          </a:p>
        </p:txBody>
      </p:sp>
      <p:sp>
        <p:nvSpPr>
          <p:cNvPr id="3" name="Content Placeholder 2"/>
          <p:cNvSpPr>
            <a:spLocks noGrp="1"/>
          </p:cNvSpPr>
          <p:nvPr>
            <p:ph idx="1"/>
          </p:nvPr>
        </p:nvSpPr>
        <p:spPr/>
        <p:txBody>
          <a:bodyPr>
            <a:noAutofit/>
          </a:bodyPr>
          <a:lstStyle/>
          <a:p>
            <a:r>
              <a:rPr lang="en-US" sz="2800" dirty="0"/>
              <a:t>Nevada Criminal Justice Information System </a:t>
            </a:r>
            <a:endParaRPr lang="en-US" sz="2800" dirty="0" smtClean="0"/>
          </a:p>
          <a:p>
            <a:r>
              <a:rPr lang="en-US" sz="2800" dirty="0"/>
              <a:t>C</a:t>
            </a:r>
            <a:r>
              <a:rPr lang="en-US" sz="2800" dirty="0" smtClean="0"/>
              <a:t>omputerized </a:t>
            </a:r>
            <a:r>
              <a:rPr lang="en-US" sz="2800" dirty="0"/>
              <a:t>information </a:t>
            </a:r>
            <a:r>
              <a:rPr lang="en-US" sz="2800" dirty="0" smtClean="0"/>
              <a:t>system</a:t>
            </a:r>
          </a:p>
          <a:p>
            <a:r>
              <a:rPr lang="en-US" sz="2800" dirty="0" smtClean="0"/>
              <a:t>Source of criminal history of individuals </a:t>
            </a:r>
            <a:r>
              <a:rPr lang="en-US" sz="2800" dirty="0"/>
              <a:t>for the State of </a:t>
            </a:r>
            <a:r>
              <a:rPr lang="en-US" sz="2800" dirty="0" smtClean="0"/>
              <a:t>Nevada</a:t>
            </a:r>
          </a:p>
          <a:p>
            <a:r>
              <a:rPr lang="en-US" sz="2800" dirty="0"/>
              <a:t>S</a:t>
            </a:r>
            <a:r>
              <a:rPr lang="en-US" sz="2800" dirty="0" smtClean="0"/>
              <a:t>erves federal</a:t>
            </a:r>
            <a:r>
              <a:rPr lang="en-US" sz="2800" dirty="0"/>
              <a:t>, state, and local law enforcement and criminal justice </a:t>
            </a:r>
            <a:r>
              <a:rPr lang="en-US" sz="2800" dirty="0" smtClean="0"/>
              <a:t>agencies</a:t>
            </a:r>
          </a:p>
          <a:p>
            <a:r>
              <a:rPr lang="en-US" sz="2800" dirty="0"/>
              <a:t>R</a:t>
            </a:r>
            <a:r>
              <a:rPr lang="en-US" sz="2800" dirty="0" smtClean="0"/>
              <a:t>eliable</a:t>
            </a:r>
            <a:r>
              <a:rPr lang="en-US" sz="2800" dirty="0"/>
              <a:t>, readily available, and adaptable </a:t>
            </a:r>
            <a:r>
              <a:rPr lang="en-US" sz="2800" dirty="0" smtClean="0"/>
              <a:t>system</a:t>
            </a:r>
          </a:p>
          <a:p>
            <a:r>
              <a:rPr lang="en-US" sz="2800" dirty="0" smtClean="0"/>
              <a:t>Must be easily </a:t>
            </a:r>
            <a:r>
              <a:rPr lang="en-US" sz="2800" dirty="0"/>
              <a:t>maintained, enhanced, and </a:t>
            </a:r>
            <a:r>
              <a:rPr lang="en-US" sz="2800" dirty="0" smtClean="0"/>
              <a:t>supported</a:t>
            </a:r>
          </a:p>
          <a:p>
            <a:r>
              <a:rPr lang="en-US" sz="2800" dirty="0" smtClean="0"/>
              <a:t>Critical </a:t>
            </a:r>
            <a:r>
              <a:rPr lang="en-US" sz="2800" dirty="0"/>
              <a:t>to public and officer safety</a:t>
            </a:r>
          </a:p>
        </p:txBody>
      </p:sp>
      <p:sp>
        <p:nvSpPr>
          <p:cNvPr id="4" name="Slide Number Placeholder 3"/>
          <p:cNvSpPr>
            <a:spLocks noGrp="1"/>
          </p:cNvSpPr>
          <p:nvPr>
            <p:ph type="sldNum" sz="quarter" idx="12"/>
          </p:nvPr>
        </p:nvSpPr>
        <p:spPr/>
        <p:txBody>
          <a:bodyPr/>
          <a:lstStyle/>
          <a:p>
            <a:fld id="{3CAA5D04-831F-4DDC-84EE-7B51C9AEC2CB}" type="slidenum">
              <a:rPr lang="en-US" smtClean="0"/>
              <a:t>4</a:t>
            </a:fld>
            <a:endParaRPr lang="en-US"/>
          </a:p>
        </p:txBody>
      </p:sp>
    </p:spTree>
    <p:extLst>
      <p:ext uri="{BB962C8B-B14F-4D97-AF65-F5344CB8AC3E}">
        <p14:creationId xmlns:p14="http://schemas.microsoft.com/office/powerpoint/2010/main" val="1572897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Description</a:t>
            </a:r>
            <a:endParaRPr lang="en-US" dirty="0"/>
          </a:p>
        </p:txBody>
      </p:sp>
      <p:sp>
        <p:nvSpPr>
          <p:cNvPr id="3" name="Content Placeholder 2"/>
          <p:cNvSpPr>
            <a:spLocks noGrp="1"/>
          </p:cNvSpPr>
          <p:nvPr>
            <p:ph idx="1"/>
          </p:nvPr>
        </p:nvSpPr>
        <p:spPr/>
        <p:txBody>
          <a:bodyPr/>
          <a:lstStyle/>
          <a:p>
            <a:r>
              <a:rPr lang="en-US" sz="2400" dirty="0"/>
              <a:t>M</a:t>
            </a:r>
            <a:r>
              <a:rPr lang="en-US" sz="2400" dirty="0" smtClean="0"/>
              <a:t>ultiple </a:t>
            </a:r>
            <a:r>
              <a:rPr lang="en-US" sz="2400" dirty="0"/>
              <a:t>software applications </a:t>
            </a:r>
            <a:endParaRPr lang="en-US" sz="2400" dirty="0" smtClean="0"/>
          </a:p>
          <a:p>
            <a:r>
              <a:rPr lang="en-US" sz="2400" dirty="0"/>
              <a:t>C</a:t>
            </a:r>
            <a:r>
              <a:rPr lang="en-US" sz="2400" dirty="0" smtClean="0"/>
              <a:t>onnected </a:t>
            </a:r>
            <a:r>
              <a:rPr lang="en-US" sz="2400" dirty="0"/>
              <a:t>by additional software </a:t>
            </a:r>
            <a:r>
              <a:rPr lang="en-US" sz="2400" dirty="0" smtClean="0"/>
              <a:t> (JLink)</a:t>
            </a:r>
          </a:p>
          <a:p>
            <a:pPr lvl="1"/>
            <a:r>
              <a:rPr lang="en-US" sz="2400" dirty="0"/>
              <a:t>A</a:t>
            </a:r>
            <a:r>
              <a:rPr lang="en-US" sz="2400" dirty="0" smtClean="0"/>
              <a:t>cts </a:t>
            </a:r>
            <a:r>
              <a:rPr lang="en-US" sz="2400" dirty="0"/>
              <a:t>as a master switch </a:t>
            </a:r>
            <a:endParaRPr lang="en-US" sz="2400" dirty="0" smtClean="0"/>
          </a:p>
          <a:p>
            <a:pPr lvl="1"/>
            <a:r>
              <a:rPr lang="en-US" sz="2400" dirty="0"/>
              <a:t>M</a:t>
            </a:r>
            <a:r>
              <a:rPr lang="en-US" sz="2400" dirty="0" smtClean="0"/>
              <a:t>oves data </a:t>
            </a:r>
            <a:r>
              <a:rPr lang="en-US" sz="2400" dirty="0"/>
              <a:t>between the many computer software </a:t>
            </a:r>
            <a:r>
              <a:rPr lang="en-US" sz="2400" dirty="0" smtClean="0"/>
              <a:t>applications</a:t>
            </a:r>
          </a:p>
          <a:p>
            <a:r>
              <a:rPr lang="en-US" sz="2400" dirty="0" smtClean="0"/>
              <a:t>Uses </a:t>
            </a:r>
            <a:r>
              <a:rPr lang="en-US" sz="2400" dirty="0" err="1" smtClean="0"/>
              <a:t>JClient</a:t>
            </a:r>
            <a:r>
              <a:rPr lang="en-US" sz="2400" dirty="0" smtClean="0"/>
              <a:t> on a PC</a:t>
            </a:r>
          </a:p>
          <a:p>
            <a:pPr marL="114300" indent="0">
              <a:buNone/>
            </a:pPr>
            <a:r>
              <a:rPr lang="en-US" sz="2400" dirty="0" smtClean="0"/>
              <a:t>    or laptop to access</a:t>
            </a:r>
          </a:p>
          <a:p>
            <a:pPr marL="114300" indent="0">
              <a:buNone/>
            </a:pPr>
            <a:r>
              <a:rPr lang="en-US" sz="2400" dirty="0"/>
              <a:t> </a:t>
            </a:r>
            <a:r>
              <a:rPr lang="en-US" sz="2400" dirty="0" smtClean="0"/>
              <a:t>   the information in</a:t>
            </a:r>
          </a:p>
          <a:p>
            <a:pPr marL="114300" indent="0">
              <a:buNone/>
            </a:pPr>
            <a:r>
              <a:rPr lang="en-US" sz="2400" dirty="0"/>
              <a:t> </a:t>
            </a:r>
            <a:r>
              <a:rPr lang="en-US" sz="2400" dirty="0" smtClean="0"/>
              <a:t>   the applications</a:t>
            </a:r>
            <a:endParaRPr lang="en-US" sz="2400" dirty="0"/>
          </a:p>
        </p:txBody>
      </p:sp>
      <p:pic>
        <p:nvPicPr>
          <p:cNvPr id="5" name="Picture 3" descr="C:\Users\lkennedy\AppData\Local\Microsoft\Windows\Temporary Internet Files\Content.IE5\E9T9QJLR\switch3[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424237"/>
            <a:ext cx="3455257" cy="305276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lkennedy\AppData\Local\Microsoft\Windows\Temporary Internet Files\Content.IE5\F20KKSIT\1-1257347437U82C[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5600" y="5105400"/>
            <a:ext cx="2057400" cy="1524000"/>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p:nvPr/>
        </p:nvCxnSpPr>
        <p:spPr>
          <a:xfrm flipV="1">
            <a:off x="4191000" y="5031581"/>
            <a:ext cx="685800" cy="53101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 name="Slide Number Placeholder 3"/>
          <p:cNvSpPr>
            <a:spLocks noGrp="1"/>
          </p:cNvSpPr>
          <p:nvPr>
            <p:ph type="sldNum" sz="quarter" idx="12"/>
          </p:nvPr>
        </p:nvSpPr>
        <p:spPr/>
        <p:txBody>
          <a:bodyPr/>
          <a:lstStyle/>
          <a:p>
            <a:fld id="{3CAA5D04-831F-4DDC-84EE-7B51C9AEC2CB}" type="slidenum">
              <a:rPr lang="en-US" smtClean="0"/>
              <a:t>5</a:t>
            </a:fld>
            <a:endParaRPr lang="en-US"/>
          </a:p>
        </p:txBody>
      </p:sp>
    </p:spTree>
    <p:extLst>
      <p:ext uri="{BB962C8B-B14F-4D97-AF65-F5344CB8AC3E}">
        <p14:creationId xmlns:p14="http://schemas.microsoft.com/office/powerpoint/2010/main" val="745778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477962"/>
          </a:xfrm>
        </p:spPr>
        <p:txBody>
          <a:bodyPr/>
          <a:lstStyle/>
          <a:p>
            <a:r>
              <a:rPr lang="en-US" dirty="0" smtClean="0"/>
              <a:t>NCJIS </a:t>
            </a:r>
            <a:br>
              <a:rPr lang="en-US" dirty="0" smtClean="0"/>
            </a:br>
            <a:r>
              <a:rPr lang="en-US" dirty="0" smtClean="0"/>
              <a:t>Map</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80072" y="381000"/>
            <a:ext cx="6049528" cy="601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3CAA5D04-831F-4DDC-84EE-7B51C9AEC2CB}" type="slidenum">
              <a:rPr lang="en-US" smtClean="0"/>
              <a:t>6</a:t>
            </a:fld>
            <a:endParaRPr lang="en-US"/>
          </a:p>
        </p:txBody>
      </p:sp>
    </p:spTree>
    <p:extLst>
      <p:ext uri="{BB962C8B-B14F-4D97-AF65-F5344CB8AC3E}">
        <p14:creationId xmlns:p14="http://schemas.microsoft.com/office/powerpoint/2010/main" val="3311489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to Map</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7215138"/>
              </p:ext>
            </p:extLst>
          </p:nvPr>
        </p:nvGraphicFramePr>
        <p:xfrm>
          <a:off x="838200" y="1415092"/>
          <a:ext cx="6435090" cy="4604708"/>
        </p:xfrm>
        <a:graphic>
          <a:graphicData uri="http://schemas.openxmlformats.org/drawingml/2006/table">
            <a:tbl>
              <a:tblPr firstRow="1" firstCol="1" bandRow="1">
                <a:tableStyleId>{5C22544A-7EE6-4342-B048-85BDC9FD1C3A}</a:tableStyleId>
              </a:tblPr>
              <a:tblGrid>
                <a:gridCol w="1419145"/>
                <a:gridCol w="5015945"/>
              </a:tblGrid>
              <a:tr h="236034">
                <a:tc>
                  <a:txBody>
                    <a:bodyPr/>
                    <a:lstStyle/>
                    <a:p>
                      <a:pPr marL="0" marR="0">
                        <a:lnSpc>
                          <a:spcPct val="115000"/>
                        </a:lnSpc>
                        <a:spcBef>
                          <a:spcPts val="0"/>
                        </a:spcBef>
                        <a:spcAft>
                          <a:spcPts val="0"/>
                        </a:spcAft>
                      </a:pPr>
                      <a:r>
                        <a:rPr lang="en-US" sz="1200">
                          <a:effectLst/>
                        </a:rPr>
                        <a:t>Abbreviation</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effectLst/>
                        </a:rPr>
                        <a:t>Definition</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JLink</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Justice Link message switch</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CCH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Computerized Criminal History application</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OTIS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Offender Tracking Information System used by Parole &amp; Probation</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TPO</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Temporary Protection Order data base</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CCW</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Database of NV persons with concealed weapons permits</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SOR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Sex Offender Registry application</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AIM</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Investigative management system</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Brady</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Firearms background  check application</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Warrants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Data base of NV persons with active arrest warrants</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Civil Applicant</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Fingerprint-based background checks on job applicants </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Civil Name Check</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Name-based background checks on job applicants</a:t>
                      </a:r>
                      <a:endParaRPr lang="en-US" sz="1100">
                        <a:effectLst/>
                        <a:latin typeface="Calibri"/>
                        <a:ea typeface="Calibri"/>
                        <a:cs typeface="Times New Roman"/>
                      </a:endParaRPr>
                    </a:p>
                  </a:txBody>
                  <a:tcPr marL="68580" marR="68580" marT="0" marB="0"/>
                </a:tc>
              </a:tr>
              <a:tr h="446178">
                <a:tc>
                  <a:txBody>
                    <a:bodyPr/>
                    <a:lstStyle/>
                    <a:p>
                      <a:pPr marL="0" marR="0">
                        <a:lnSpc>
                          <a:spcPct val="115000"/>
                        </a:lnSpc>
                        <a:spcBef>
                          <a:spcPts val="0"/>
                        </a:spcBef>
                        <a:spcAft>
                          <a:spcPts val="0"/>
                        </a:spcAft>
                      </a:pPr>
                      <a:r>
                        <a:rPr lang="en-US" sz="1100">
                          <a:effectLst/>
                        </a:rPr>
                        <a:t>ScopeII</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Shared Computer Operations for Protection and Enforcement, Las Vegas Metropolitan Police Department’s local criminal justice system</a:t>
                      </a:r>
                      <a:endParaRPr lang="en-US" sz="1100">
                        <a:effectLst/>
                        <a:latin typeface="Calibri"/>
                        <a:ea typeface="Calibri"/>
                        <a:cs typeface="Times New Roman"/>
                      </a:endParaRPr>
                    </a:p>
                  </a:txBody>
                  <a:tcPr marL="68580" marR="68580" marT="0" marB="0"/>
                </a:tc>
              </a:tr>
              <a:tr h="244512">
                <a:tc>
                  <a:txBody>
                    <a:bodyPr/>
                    <a:lstStyle/>
                    <a:p>
                      <a:pPr marL="0" marR="0">
                        <a:lnSpc>
                          <a:spcPct val="115000"/>
                        </a:lnSpc>
                        <a:spcBef>
                          <a:spcPts val="0"/>
                        </a:spcBef>
                        <a:spcAft>
                          <a:spcPts val="0"/>
                        </a:spcAft>
                      </a:pPr>
                      <a:r>
                        <a:rPr lang="en-US" sz="1100">
                          <a:effectLst/>
                        </a:rPr>
                        <a:t>DMV</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NV Dept. of Motor Vehicles data base</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NCIC</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FBI’s National Crime Information Center</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III</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FBI’s Interstate Identification Index</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Nlets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International Justice &amp; Public Safety Information Sharing Network</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Clets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California Law Enforcement Telecommunications System</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AOC</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Administrative Office of the Courts data base</a:t>
                      </a:r>
                      <a:endParaRPr lang="en-US" sz="1100">
                        <a:effectLst/>
                        <a:latin typeface="Calibri"/>
                        <a:ea typeface="Calibri"/>
                        <a:cs typeface="Times New Roman"/>
                      </a:endParaRPr>
                    </a:p>
                  </a:txBody>
                  <a:tcPr marL="68580" marR="68580" marT="0" marB="0"/>
                </a:tc>
              </a:tr>
              <a:tr h="216352">
                <a:tc>
                  <a:txBody>
                    <a:bodyPr/>
                    <a:lstStyle/>
                    <a:p>
                      <a:pPr marL="0" marR="0">
                        <a:lnSpc>
                          <a:spcPct val="115000"/>
                        </a:lnSpc>
                        <a:spcBef>
                          <a:spcPts val="0"/>
                        </a:spcBef>
                        <a:spcAft>
                          <a:spcPts val="0"/>
                        </a:spcAft>
                      </a:pPr>
                      <a:r>
                        <a:rPr lang="en-US" sz="1100">
                          <a:effectLst/>
                        </a:rPr>
                        <a:t>DWN</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Data Warehouse of Nevada</a:t>
                      </a:r>
                      <a:endParaRPr lang="en-US" sz="1100" dirty="0">
                        <a:effectLst/>
                        <a:latin typeface="Calibri"/>
                        <a:ea typeface="Calibri"/>
                        <a:cs typeface="Times New Roman"/>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3CAA5D04-831F-4DDC-84EE-7B51C9AEC2CB}" type="slidenum">
              <a:rPr lang="en-US" smtClean="0"/>
              <a:t>7</a:t>
            </a:fld>
            <a:endParaRPr lang="en-US"/>
          </a:p>
        </p:txBody>
      </p:sp>
    </p:spTree>
    <p:extLst>
      <p:ext uri="{BB962C8B-B14F-4D97-AF65-F5344CB8AC3E}">
        <p14:creationId xmlns:p14="http://schemas.microsoft.com/office/powerpoint/2010/main" val="275124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History</a:t>
            </a:r>
            <a:endParaRPr lang="en-US" dirty="0"/>
          </a:p>
        </p:txBody>
      </p:sp>
      <p:sp>
        <p:nvSpPr>
          <p:cNvPr id="3" name="Content Placeholder 2"/>
          <p:cNvSpPr>
            <a:spLocks noGrp="1"/>
          </p:cNvSpPr>
          <p:nvPr>
            <p:ph idx="1"/>
          </p:nvPr>
        </p:nvSpPr>
        <p:spPr/>
        <p:txBody>
          <a:bodyPr/>
          <a:lstStyle/>
          <a:p>
            <a:r>
              <a:rPr lang="en-US" sz="2800" dirty="0"/>
              <a:t>In 2012 DPS retained MTG Management Consultants, </a:t>
            </a:r>
            <a:r>
              <a:rPr lang="en-US" sz="2800" dirty="0" smtClean="0"/>
              <a:t>LLC</a:t>
            </a:r>
          </a:p>
          <a:p>
            <a:r>
              <a:rPr lang="en-US" sz="2800" dirty="0" smtClean="0"/>
              <a:t>Developed </a:t>
            </a:r>
            <a:r>
              <a:rPr lang="en-US" sz="2800" dirty="0"/>
              <a:t>a strategic plan for long-term improvement </a:t>
            </a:r>
            <a:endParaRPr lang="en-US" sz="2800" dirty="0" smtClean="0"/>
          </a:p>
          <a:p>
            <a:r>
              <a:rPr lang="en-US" sz="2800" dirty="0" smtClean="0"/>
              <a:t>Included systems </a:t>
            </a:r>
            <a:r>
              <a:rPr lang="en-US" sz="2800" dirty="0"/>
              <a:t>and </a:t>
            </a:r>
            <a:r>
              <a:rPr lang="en-US" sz="2800" dirty="0" smtClean="0"/>
              <a:t>subsystems </a:t>
            </a:r>
            <a:r>
              <a:rPr lang="en-US" sz="2800" dirty="0"/>
              <a:t>maintained by Nevada Enterprise Information Technology Services (EITS) </a:t>
            </a:r>
            <a:endParaRPr lang="en-US" sz="2800" dirty="0" smtClean="0"/>
          </a:p>
          <a:p>
            <a:r>
              <a:rPr lang="en-US" sz="2800" dirty="0"/>
              <a:t>A</a:t>
            </a:r>
            <a:r>
              <a:rPr lang="en-US" sz="2800" dirty="0" smtClean="0"/>
              <a:t>greed </a:t>
            </a:r>
            <a:r>
              <a:rPr lang="en-US" sz="2800" dirty="0"/>
              <a:t>with what was recommended but saw other avenues as to how to implement </a:t>
            </a:r>
            <a:r>
              <a:rPr lang="en-US" sz="2800" dirty="0" smtClean="0"/>
              <a:t>them</a:t>
            </a:r>
            <a:endParaRPr lang="en-US" sz="2800" dirty="0"/>
          </a:p>
          <a:p>
            <a:endParaRPr lang="en-US" dirty="0"/>
          </a:p>
          <a:p>
            <a:endParaRPr lang="en-US" dirty="0"/>
          </a:p>
        </p:txBody>
      </p:sp>
      <p:sp>
        <p:nvSpPr>
          <p:cNvPr id="4" name="Slide Number Placeholder 3"/>
          <p:cNvSpPr>
            <a:spLocks noGrp="1"/>
          </p:cNvSpPr>
          <p:nvPr>
            <p:ph type="sldNum" sz="quarter" idx="12"/>
          </p:nvPr>
        </p:nvSpPr>
        <p:spPr/>
        <p:txBody>
          <a:bodyPr/>
          <a:lstStyle/>
          <a:p>
            <a:fld id="{3CAA5D04-831F-4DDC-84EE-7B51C9AEC2CB}" type="slidenum">
              <a:rPr lang="en-US" smtClean="0"/>
              <a:t>8</a:t>
            </a:fld>
            <a:endParaRPr lang="en-US"/>
          </a:p>
        </p:txBody>
      </p:sp>
    </p:spTree>
    <p:extLst>
      <p:ext uri="{BB962C8B-B14F-4D97-AF65-F5344CB8AC3E}">
        <p14:creationId xmlns:p14="http://schemas.microsoft.com/office/powerpoint/2010/main" val="19169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Risks </a:t>
            </a:r>
            <a:r>
              <a:rPr lang="en-US" sz="4400" dirty="0"/>
              <a:t>to </a:t>
            </a:r>
            <a:r>
              <a:rPr lang="en-US" sz="4400" dirty="0" smtClean="0"/>
              <a:t>Citizen &amp; Officer </a:t>
            </a:r>
            <a:r>
              <a:rPr lang="en-US" sz="4400" dirty="0"/>
              <a:t>S</a:t>
            </a:r>
            <a:r>
              <a:rPr lang="en-US" sz="4400" dirty="0" smtClean="0"/>
              <a:t>afety</a:t>
            </a:r>
            <a:endParaRPr lang="en-US" sz="4400" dirty="0"/>
          </a:p>
        </p:txBody>
      </p:sp>
      <p:sp>
        <p:nvSpPr>
          <p:cNvPr id="3" name="Content Placeholder 2"/>
          <p:cNvSpPr>
            <a:spLocks noGrp="1"/>
          </p:cNvSpPr>
          <p:nvPr>
            <p:ph idx="1"/>
          </p:nvPr>
        </p:nvSpPr>
        <p:spPr/>
        <p:txBody>
          <a:bodyPr>
            <a:noAutofit/>
          </a:bodyPr>
          <a:lstStyle/>
          <a:p>
            <a:pPr lvl="0"/>
            <a:r>
              <a:rPr lang="en-US" sz="2400" dirty="0" smtClean="0"/>
              <a:t>Server </a:t>
            </a:r>
            <a:r>
              <a:rPr lang="en-US" sz="2400" dirty="0"/>
              <a:t>and desktop operating systems as well as tools used to build and support applications are no longer supported by any vendor.</a:t>
            </a:r>
          </a:p>
          <a:p>
            <a:pPr lvl="0"/>
            <a:r>
              <a:rPr lang="en-US" sz="2400" dirty="0"/>
              <a:t>Offender Tracking Information System (OTIS), the current Parole and Probation case management tool, has functional gaps leading to keeping those under probation supervision too long and possibly releasing parolees too early.</a:t>
            </a:r>
          </a:p>
          <a:p>
            <a:pPr lvl="0"/>
            <a:r>
              <a:rPr lang="en-US" sz="2400" dirty="0"/>
              <a:t>Protection order files only contain protection orders issued for domestic violence and not for the other types of protection orders</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3CAA5D04-831F-4DDC-84EE-7B51C9AEC2CB}" type="slidenum">
              <a:rPr lang="en-US" smtClean="0"/>
              <a:t>9</a:t>
            </a:fld>
            <a:endParaRPr lang="en-US"/>
          </a:p>
        </p:txBody>
      </p:sp>
    </p:spTree>
    <p:extLst>
      <p:ext uri="{BB962C8B-B14F-4D97-AF65-F5344CB8AC3E}">
        <p14:creationId xmlns:p14="http://schemas.microsoft.com/office/powerpoint/2010/main" val="19923541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282</TotalTime>
  <Words>693</Words>
  <Application>Microsoft Office PowerPoint</Application>
  <PresentationFormat>On-screen Show (4:3)</PresentationFormat>
  <Paragraphs>146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Adjacency</vt:lpstr>
      <vt:lpstr>NCJIS Modernization Program </vt:lpstr>
      <vt:lpstr>General Services Division</vt:lpstr>
      <vt:lpstr>General Services Division</vt:lpstr>
      <vt:lpstr>What is NCJIS?</vt:lpstr>
      <vt:lpstr>System Description</vt:lpstr>
      <vt:lpstr>NCJIS  Map</vt:lpstr>
      <vt:lpstr>Key to Map</vt:lpstr>
      <vt:lpstr>Program History</vt:lpstr>
      <vt:lpstr>Risks to Citizen &amp; Officer Safety</vt:lpstr>
      <vt:lpstr>Long-Term Plan</vt:lpstr>
      <vt:lpstr>Current Biennium—2013-2015</vt:lpstr>
      <vt:lpstr>Next Biennium—2015-2017</vt:lpstr>
      <vt:lpstr>Future Biennium—2017-2019</vt:lpstr>
      <vt:lpstr>Future Biennium—2019-2021</vt:lpstr>
      <vt:lpstr>Benefits</vt:lpstr>
      <vt:lpstr>Benefits</vt:lpstr>
      <vt:lpstr>Questions</vt:lpstr>
    </vt:vector>
  </TitlesOfParts>
  <Company>State Of Nevada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NCJIS Modernization Program</dc:title>
  <dc:creator>Linda Kennedy</dc:creator>
  <cp:lastModifiedBy>Department Of Public Safety</cp:lastModifiedBy>
  <cp:revision>17</cp:revision>
  <cp:lastPrinted>2015-01-06T18:03:43Z</cp:lastPrinted>
  <dcterms:created xsi:type="dcterms:W3CDTF">2015-01-05T18:50:24Z</dcterms:created>
  <dcterms:modified xsi:type="dcterms:W3CDTF">2015-06-11T22:08:42Z</dcterms:modified>
</cp:coreProperties>
</file>